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3" r:id="rId3"/>
    <p:sldId id="261" r:id="rId4"/>
    <p:sldId id="271" r:id="rId5"/>
    <p:sldId id="281" r:id="rId6"/>
    <p:sldId id="263" r:id="rId7"/>
    <p:sldId id="260" r:id="rId8"/>
    <p:sldId id="264" r:id="rId9"/>
    <p:sldId id="279" r:id="rId10"/>
    <p:sldId id="265" r:id="rId11"/>
    <p:sldId id="266" r:id="rId12"/>
    <p:sldId id="273" r:id="rId13"/>
    <p:sldId id="284" r:id="rId14"/>
    <p:sldId id="274" r:id="rId15"/>
    <p:sldId id="285" r:id="rId16"/>
    <p:sldId id="286" r:id="rId17"/>
    <p:sldId id="267" r:id="rId18"/>
    <p:sldId id="275" r:id="rId19"/>
    <p:sldId id="277" r:id="rId20"/>
    <p:sldId id="287" r:id="rId21"/>
    <p:sldId id="288" r:id="rId22"/>
    <p:sldId id="258" r:id="rId23"/>
    <p:sldId id="257" r:id="rId24"/>
    <p:sldId id="259" r:id="rId25"/>
    <p:sldId id="289" r:id="rId26"/>
    <p:sldId id="262" r:id="rId27"/>
    <p:sldId id="290" r:id="rId28"/>
    <p:sldId id="291" r:id="rId29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 showGuides="1">
      <p:cViewPr varScale="1">
        <p:scale>
          <a:sx n="119" d="100"/>
          <a:sy n="119" d="100"/>
        </p:scale>
        <p:origin x="216" y="19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5" cy="36004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A070A-112F-3140-8426-20185590254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2A915-53E1-7A4E-A354-E0E887788155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62009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F5671-96F9-814D-90F7-FCE63FD4F851}" type="slidenum">
              <a:rPr kumimoji="0" lang="en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37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F0A-6F2A-FBD8-9AE8-BCC585DA8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041425-829A-A49A-7DC4-AA8EBFB8A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E90C5-D503-6E2B-827A-A482C9366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3E6CC-3617-B568-1DB7-E64A5120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0E374-5383-DD70-FFA5-3E2D522E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9251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F8E4-89DE-63DF-F7BA-264C73A0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E67D7-3790-3174-8C57-A676CDCA6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D52A2-4A24-A0DA-1A5E-C1A9D5DD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E3374-32C3-506B-17FC-88D073B0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9BB16-1977-BD25-94E6-28C60D96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7554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BA01F4-3C27-6F8D-3B76-72A0BE3C7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89F5C5-0FD0-A1ED-DABE-F12A6CBFB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14AA6-C9BE-8717-D4DF-A7E4A50E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76259-36AF-F051-92F0-9581898C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3B749-D2B4-9326-F3B0-991579327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4937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4B24E-1A57-0DF4-95BB-56B0352A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0BC2-E47E-9D8B-6927-770335D2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47205-F68F-B806-3CE2-D3D31616D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1F104-90E1-22D2-DB0C-A32FC9A65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2BB72-0986-EC8D-77DC-78B2B56E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07668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8E2E0-CDA4-3120-213C-77FED4493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A102E-AB26-3F20-C1CB-47BE47B97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30F28-EB7C-588F-CBC6-E26A5D48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19751-BE41-FD76-F091-62B6CF237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8B93B-11BD-145D-6DEA-3E6899B6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81620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A3CF-74E2-2F08-2BD0-257C99517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4234-86B0-C73F-633B-36B599841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61EB-EA26-FF32-3853-4096B28BD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91599-5234-8543-7D2A-FF5A7C620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F61C2-C6C6-CB54-76DA-781E9AB1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A6B11-2155-60AF-4A41-DE73304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3820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A299-DEF8-FB5C-6820-79DADE1B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23158-7D6F-19A2-65BA-85D63310F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2EEEF-9D68-9154-0BFA-58BA01BCE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6E8E95-14E3-92FC-118E-1080AC31F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FBA9D-0C5F-039B-83B1-55AD6040F8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594979-969F-7792-A8C6-6DFDB87F0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13072F-05EE-8516-90A9-9B0AFB2C8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6EAB6-1A68-9AF4-E45C-80F8A97D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89324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DEC6-779F-0944-DBDC-DF468CA0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BDE103-B45A-4E51-D277-C8484988B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95142-7DD6-91E6-B788-C9A40D991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A5B60-0D8D-8D17-77A7-5EEA1433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389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5609DF-3C12-E767-527D-840E98D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03C1F5-9322-4AF3-C699-F63DBB2B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C9903-4C8E-E920-30A4-4A48411E7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1134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FBA9-CE23-8A8A-4543-39F1D681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BC6A9-1B9C-AD9E-D30E-A9E8410C5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DDBC6-AFB8-402D-BC5D-34D5B23C9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E7894-9083-3C99-273A-292E4AD8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D5857-32F6-64DE-E48A-58309A368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264A2-5058-4726-4C55-7A91228E1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7184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6F49-32B4-A6D0-769D-E8D0A95B2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155BB7-D610-3094-DC78-59AC7C9D21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7377F-35DA-A6AC-7D23-A29E172B9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F21-7353-9958-9C70-AB4249E5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6AF51-CA99-F35E-C8B6-A35E5998F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1F564-C9EE-036A-AEB6-D38FEDB9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71073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4DCDCB-48C2-972B-306A-DBEB362A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80861-C30C-FF11-3F1D-784A9EAB6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4F354-6267-C310-BABE-66F02CC83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4781-FEA2-F73D-E7DF-DD3E20E65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E038C-B6E4-429C-E8F3-72F704FD8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4571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tutor.com/r-introduction/data-frame/data-import" TargetMode="External"/><Relationship Id="rId2" Type="http://schemas.openxmlformats.org/officeDocument/2006/relationships/hyperlink" Target="https://www.datacamp.com/tutorial/r-data-import-tutorial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ley.nz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database/baaa062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ntro2r.com/data-structures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8984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6CAD1-B36A-D762-B213-1705A7634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716" y="2139696"/>
            <a:ext cx="7074568" cy="1714588"/>
          </a:xfrm>
        </p:spPr>
        <p:txBody>
          <a:bodyPr>
            <a:normAutofit/>
          </a:bodyPr>
          <a:lstStyle/>
          <a:p>
            <a:r>
              <a:rPr lang="en-MX" sz="5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MANEJO DE BASES DE DATOS EN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0783D-9655-0AB0-C22F-023B0DF16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8353" y="4533813"/>
            <a:ext cx="6045798" cy="938463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MX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ases de datos en texto plano (txt, tsv y csv) y en </a:t>
            </a:r>
            <a:r>
              <a:rPr lang="en-MX" sz="2000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Microsoft® Excel: </a:t>
            </a:r>
            <a:r>
              <a:rPr lang="en-MX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incluyendo estadística descriptiva.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E3FCD-F640-1F02-C1A8-3A758385A50C}"/>
              </a:ext>
            </a:extLst>
          </p:cNvPr>
          <p:cNvSpPr txBox="1"/>
          <p:nvPr/>
        </p:nvSpPr>
        <p:spPr>
          <a:xfrm>
            <a:off x="9445214" y="6550223"/>
            <a:ext cx="2746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1400" dirty="0"/>
              <a:t>Taller de introducción al lenguaje R</a:t>
            </a:r>
          </a:p>
        </p:txBody>
      </p:sp>
    </p:spTree>
    <p:extLst>
      <p:ext uri="{BB962C8B-B14F-4D97-AF65-F5344CB8AC3E}">
        <p14:creationId xmlns:p14="http://schemas.microsoft.com/office/powerpoint/2010/main" val="3472623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6D126-B422-E25E-998E-0B341FBB0229}"/>
              </a:ext>
            </a:extLst>
          </p:cNvPr>
          <p:cNvSpPr txBox="1"/>
          <p:nvPr/>
        </p:nvSpPr>
        <p:spPr>
          <a:xfrm>
            <a:off x="720761" y="796066"/>
            <a:ext cx="107146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Actividad 1: </a:t>
            </a:r>
          </a:p>
          <a:p>
            <a:endParaRPr lang="en-MX" dirty="0"/>
          </a:p>
          <a:p>
            <a:pPr marL="342900" indent="-342900">
              <a:buFont typeface="+mj-lt"/>
              <a:buAutoNum type="alphaLcParenR"/>
            </a:pPr>
            <a:r>
              <a:rPr lang="en-MX" b="1" dirty="0"/>
              <a:t>Abre la aplicación de editor de texto plano</a:t>
            </a:r>
          </a:p>
          <a:p>
            <a:pPr marL="742950" lvl="1" indent="-285750">
              <a:buFontTx/>
              <a:buChar char="-"/>
            </a:pPr>
            <a:r>
              <a:rPr lang="en-MX" dirty="0"/>
              <a:t>TextEdit en MacOS</a:t>
            </a:r>
          </a:p>
          <a:p>
            <a:pPr marL="742950" lvl="1" indent="-285750">
              <a:buFontTx/>
              <a:buChar char="-"/>
            </a:pPr>
            <a:r>
              <a:rPr lang="en-MX" dirty="0"/>
              <a:t>Notepad en Windows®</a:t>
            </a:r>
          </a:p>
          <a:p>
            <a:pPr marL="742950" lvl="1" indent="-285750">
              <a:buFontTx/>
              <a:buChar char="-"/>
            </a:pPr>
            <a:r>
              <a:rPr lang="en-MX" dirty="0"/>
              <a:t>nano/vim/getdit en Linux</a:t>
            </a:r>
          </a:p>
          <a:p>
            <a:pPr lvl="1"/>
            <a:endParaRPr lang="en-MX" dirty="0"/>
          </a:p>
          <a:p>
            <a:r>
              <a:rPr lang="en-MX" dirty="0"/>
              <a:t>b) </a:t>
            </a:r>
            <a:r>
              <a:rPr lang="en-MX" b="1" dirty="0"/>
              <a:t>Visualizar los 3 diferentes archivos (ver extensión) en &lt;./data/&gt; </a:t>
            </a:r>
          </a:p>
          <a:p>
            <a:pPr lvl="1"/>
            <a:endParaRPr lang="en-MX" dirty="0"/>
          </a:p>
          <a:p>
            <a:pPr lvl="1"/>
            <a:r>
              <a:rPr lang="en-MX" dirty="0"/>
              <a:t>File &gt; Open file &gt; select tsv</a:t>
            </a:r>
          </a:p>
          <a:p>
            <a:pPr lvl="1"/>
            <a:r>
              <a:rPr lang="en-MX" dirty="0"/>
              <a:t>File &gt; Open file &gt; select csv</a:t>
            </a:r>
          </a:p>
          <a:p>
            <a:pPr lvl="1"/>
            <a:r>
              <a:rPr lang="en-MX" dirty="0"/>
              <a:t>File &gt; Open file &gt; select txt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18D06-B0BE-C0A4-BEEE-6D16CCBAB7AD}"/>
              </a:ext>
            </a:extLst>
          </p:cNvPr>
          <p:cNvSpPr txBox="1"/>
          <p:nvPr/>
        </p:nvSpPr>
        <p:spPr>
          <a:xfrm>
            <a:off x="1981200" y="4849546"/>
            <a:ext cx="8606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NOTA IMPORTANTE: Puedes abrir los 3 archivos en </a:t>
            </a:r>
            <a:r>
              <a:rPr lang="en-MX" i="1" dirty="0"/>
              <a:t>Microsoft</a:t>
            </a:r>
            <a:r>
              <a:rPr lang="en-MX" dirty="0"/>
              <a:t>® </a:t>
            </a:r>
            <a:r>
              <a:rPr lang="en-MX" i="1" dirty="0"/>
              <a:t>Excel</a:t>
            </a:r>
            <a:r>
              <a:rPr lang="en-MX" dirty="0"/>
              <a:t>, pero </a:t>
            </a:r>
            <a:r>
              <a:rPr lang="en-MX" b="1" dirty="0"/>
              <a:t>no vas a identificar las diferencias </a:t>
            </a:r>
            <a:r>
              <a:rPr lang="en-MX" dirty="0"/>
              <a:t>(o el separador de datos: comas, tabulación o espacios).</a:t>
            </a:r>
          </a:p>
        </p:txBody>
      </p:sp>
      <p:pic>
        <p:nvPicPr>
          <p:cNvPr id="2050" name="Picture 2" descr="Notepad for Android - Apps en Google Play">
            <a:extLst>
              <a:ext uri="{FF2B5EF4-FFF2-40B4-BE49-F238E27FC236}">
                <a16:creationId xmlns:a16="http://schemas.microsoft.com/office/drawing/2014/main" id="{916B3955-9C15-5BB0-33ED-489D93523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407" y="505780"/>
            <a:ext cx="1712686" cy="171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nual de uso de TextEdit para Mac - Soporte técnico de Apple (MX)">
            <a:extLst>
              <a:ext uri="{FF2B5EF4-FFF2-40B4-BE49-F238E27FC236}">
                <a16:creationId xmlns:a16="http://schemas.microsoft.com/office/drawing/2014/main" id="{E89947F3-6033-6488-D1A5-130F1D326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0" y="472960"/>
            <a:ext cx="1712686" cy="171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edit Reviews 2023: Details, Pricing, &amp; Features | G2">
            <a:extLst>
              <a:ext uri="{FF2B5EF4-FFF2-40B4-BE49-F238E27FC236}">
                <a16:creationId xmlns:a16="http://schemas.microsoft.com/office/drawing/2014/main" id="{61BD1F95-E859-8C1D-72BF-0C645010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364" y="2475932"/>
            <a:ext cx="2500086" cy="128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26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F3CD-A2F0-8D85-D279-97DFF5CF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csv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tsv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txt</a:t>
            </a:r>
            <a:r>
              <a:rPr lang="es-ES" dirty="0"/>
              <a:t>: </a:t>
            </a:r>
            <a:r>
              <a:rPr lang="es-ES" dirty="0" err="1"/>
              <a:t>all</a:t>
            </a:r>
            <a:r>
              <a:rPr lang="es-ES" dirty="0"/>
              <a:t> in </a:t>
            </a:r>
            <a:r>
              <a:rPr lang="es-ES" dirty="0" err="1"/>
              <a:t>one</a:t>
            </a:r>
            <a:endParaRPr lang="en-MX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7645F-AE0F-41A5-4248-0B7ECF6E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5" y="1915114"/>
            <a:ext cx="5751363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4DB17F-7F43-3BA9-70B0-9FE13B0CF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722" y="1915114"/>
            <a:ext cx="5751363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F5E0B-BBDE-0ABE-F460-17BFA6896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319" y="1958021"/>
            <a:ext cx="57513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3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59E70-D1EE-ABA9-683C-1749F1C15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</a:t>
            </a:r>
            <a:r>
              <a:rPr lang="en-MX" dirty="0"/>
              <a:t>mportar de bases de datos en 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F01C-81C8-3C27-1973-70C0ADAC070C}"/>
              </a:ext>
            </a:extLst>
          </p:cNvPr>
          <p:cNvSpPr txBox="1"/>
          <p:nvPr/>
        </p:nvSpPr>
        <p:spPr>
          <a:xfrm>
            <a:off x="838200" y="1989239"/>
            <a:ext cx="9327776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endParaRPr lang="en-US" dirty="0">
              <a:hlinkClick r:id="rId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n-US" dirty="0">
                <a:hlinkClick r:id="rId2"/>
              </a:rPr>
              <a:t>http://www.cookbook-r.com/Data_input_and_output/Loading_data_from_a_file/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n-US" dirty="0">
                <a:hlinkClick r:id="rId2"/>
              </a:rPr>
              <a:t>https://www.datacamp.com/tutorial/r-data-import-tutorial</a:t>
            </a:r>
            <a:endParaRPr lang="en-US" dirty="0"/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n-US" dirty="0">
                <a:hlinkClick r:id="rId3"/>
              </a:rPr>
              <a:t>https://www.r-tutor.com/r-introduction/data-frame/data-import</a:t>
            </a:r>
            <a:endParaRPr lang="en-US" dirty="0"/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n-US" dirty="0">
                <a:hlinkClick r:id="rId2"/>
              </a:rPr>
              <a:t>https://www.datacamp.com/tutorial/r-data-import-tutorial</a:t>
            </a:r>
            <a:endParaRPr lang="en-US" dirty="0"/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endParaRPr lang="en-US" dirty="0"/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66988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5C2B-CA88-C2AC-846B-0250B3FFF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¿Cuántas maneras hay de importar datos a 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638D2-E97D-EB6A-E905-2F12C582D03E}"/>
              </a:ext>
            </a:extLst>
          </p:cNvPr>
          <p:cNvSpPr txBox="1"/>
          <p:nvPr/>
        </p:nvSpPr>
        <p:spPr>
          <a:xfrm>
            <a:off x="957943" y="1640114"/>
            <a:ext cx="10232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Usando la forma gráfica con la plataforma 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tudio:  </a:t>
            </a:r>
          </a:p>
          <a:p>
            <a:pPr lvl="1"/>
            <a:r>
              <a:rPr lang="en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&gt; Import dataset &gt; Select file</a:t>
            </a:r>
          </a:p>
          <a:p>
            <a:endParaRPr lang="en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344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A4E98A-5294-3536-76FD-AD0454294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1A1A91-F773-0C2F-5D1A-2F2E89A7B8F7}"/>
              </a:ext>
            </a:extLst>
          </p:cNvPr>
          <p:cNvCxnSpPr/>
          <p:nvPr/>
        </p:nvCxnSpPr>
        <p:spPr>
          <a:xfrm flipH="1">
            <a:off x="4455886" y="2322286"/>
            <a:ext cx="1117600" cy="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84DBCFE-5029-BBF4-B91B-13DC5581D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B42696-C0FF-C6F7-7B61-A9B6D7FDB37D}"/>
              </a:ext>
            </a:extLst>
          </p:cNvPr>
          <p:cNvSpPr/>
          <p:nvPr/>
        </p:nvSpPr>
        <p:spPr>
          <a:xfrm>
            <a:off x="5329245" y="2554129"/>
            <a:ext cx="1787178" cy="7257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dirty="0">
                <a:solidFill>
                  <a:schemeClr val="tx1"/>
                </a:solidFill>
              </a:rPr>
              <a:t>Seleccionar, y código corrido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BC54D9-91FF-5526-B924-EFB121DEFCD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222834" y="1843314"/>
            <a:ext cx="2805052" cy="710815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5AEA2B-692E-6F5A-405C-922A8746B73B}"/>
              </a:ext>
            </a:extLst>
          </p:cNvPr>
          <p:cNvCxnSpPr>
            <a:cxnSpLocks/>
          </p:cNvCxnSpPr>
          <p:nvPr/>
        </p:nvCxnSpPr>
        <p:spPr>
          <a:xfrm>
            <a:off x="6222834" y="3279844"/>
            <a:ext cx="510212" cy="1082277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19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5C2B-CA88-C2AC-846B-0250B3FFF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¿Cuántas maneras hay de importar datos a 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638D2-E97D-EB6A-E905-2F12C582D03E}"/>
              </a:ext>
            </a:extLst>
          </p:cNvPr>
          <p:cNvSpPr txBox="1"/>
          <p:nvPr/>
        </p:nvSpPr>
        <p:spPr>
          <a:xfrm>
            <a:off x="957943" y="1640114"/>
            <a:ext cx="102325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Forma dual función-interactiva:</a:t>
            </a:r>
          </a:p>
          <a:p>
            <a:r>
              <a:rPr lang="en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&lt;-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read.delim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file.choose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"") # lee txt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&lt;-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read.delim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file.choose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"\t") # lee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tsv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&lt;-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read.delim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file.choose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",") # lee csv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34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5C2B-CA88-C2AC-846B-0250B3FFF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>
                <a:latin typeface="Times New Roman" panose="02020603050405020304" pitchFamily="18" charset="0"/>
                <a:cs typeface="Times New Roman" panose="02020603050405020304" pitchFamily="18" charset="0"/>
              </a:rPr>
              <a:t>¿Cuántas maneras hay de importar datos a R?</a:t>
            </a:r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638D2-E97D-EB6A-E905-2F12C582D03E}"/>
              </a:ext>
            </a:extLst>
          </p:cNvPr>
          <p:cNvSpPr txBox="1"/>
          <p:nvPr/>
        </p:nvSpPr>
        <p:spPr>
          <a:xfrm>
            <a:off x="957943" y="1640114"/>
            <a:ext cx="102325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3. Con alguna función de importanción: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read.csv()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read.table()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read.delim()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Etc (ver script 03)</a:t>
            </a:r>
            <a:endParaRPr lang="en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4CE63-0F2F-28C3-4959-F2497A5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283313"/>
            <a:ext cx="7772400" cy="457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72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334EC-C09E-4E6C-F487-53A85954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Interconversión: de csv a tsv y vice-versa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FC4C8-EA97-C653-ED9E-54F55ED05336}"/>
              </a:ext>
            </a:extLst>
          </p:cNvPr>
          <p:cNvSpPr txBox="1"/>
          <p:nvPr/>
        </p:nvSpPr>
        <p:spPr>
          <a:xfrm>
            <a:off x="1443999" y="2228087"/>
            <a:ext cx="9212271" cy="132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Manualmente ¡tedioso!</a:t>
            </a: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Editor de texto y reemplazo de patrones (e.g., gedit, TextEdit, Notepad)</a:t>
            </a: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Usando R</a:t>
            </a:r>
            <a:r>
              <a:rPr lang="en-US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-MX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tudio </a:t>
            </a: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Usando CLI: herramientas sed, awk, perl u otras. </a:t>
            </a:r>
            <a:r>
              <a:rPr lang="en-MX" sz="1620" dirty="0"/>
              <a:t>Mediante consola de comandos Unix.</a:t>
            </a:r>
            <a:endParaRPr lang="en-MX" dirty="0"/>
          </a:p>
        </p:txBody>
      </p:sp>
      <p:pic>
        <p:nvPicPr>
          <p:cNvPr id="3074" name="Picture 2" descr="Two Buttons Meme Generator - Imgflip">
            <a:extLst>
              <a:ext uri="{FF2B5EF4-FFF2-40B4-BE49-F238E27FC236}">
                <a16:creationId xmlns:a16="http://schemas.microsoft.com/office/drawing/2014/main" id="{CC298027-802A-5D51-79DC-A642BF5C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469" y="2442549"/>
            <a:ext cx="2187216" cy="330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C154BE-6646-7C0E-AB76-DFCA6F774262}"/>
              </a:ext>
            </a:extLst>
          </p:cNvPr>
          <p:cNvSpPr txBox="1"/>
          <p:nvPr/>
        </p:nvSpPr>
        <p:spPr>
          <a:xfrm rot="20646934">
            <a:off x="9998419" y="2759303"/>
            <a:ext cx="68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CSV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B2E5B-E364-99BF-4432-E3F7AAB0EC6A}"/>
              </a:ext>
            </a:extLst>
          </p:cNvPr>
          <p:cNvSpPr txBox="1"/>
          <p:nvPr/>
        </p:nvSpPr>
        <p:spPr>
          <a:xfrm rot="20803830">
            <a:off x="10671629" y="2635462"/>
            <a:ext cx="68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TSV</a:t>
            </a:r>
          </a:p>
        </p:txBody>
      </p:sp>
    </p:spTree>
    <p:extLst>
      <p:ext uri="{BB962C8B-B14F-4D97-AF65-F5344CB8AC3E}">
        <p14:creationId xmlns:p14="http://schemas.microsoft.com/office/powerpoint/2010/main" val="333220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CCC97-9B3D-A3E9-BF62-8E5CDA04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Usando R: interconvertir formatos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47D23-BBDC-731A-F371-3A0CAF49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541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27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D880886B-02ED-4317-9236-CB60C22C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5DA7E-B902-3612-0887-A335A0E74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419599"/>
            <a:ext cx="10908792" cy="24383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Alguna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duda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b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¡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Receso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30 min!</a:t>
            </a:r>
          </a:p>
        </p:txBody>
      </p:sp>
      <p:pic>
        <p:nvPicPr>
          <p:cNvPr id="2050" name="Picture 2" descr="bob esponja escritório arrumado | Spongebob memes, Spongebob, Funny toons">
            <a:extLst>
              <a:ext uri="{FF2B5EF4-FFF2-40B4-BE49-F238E27FC236}">
                <a16:creationId xmlns:a16="http://schemas.microsoft.com/office/drawing/2014/main" id="{28A8B484-56B3-B302-9758-973BECB835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4"/>
          <a:stretch/>
        </p:blipFill>
        <p:spPr bwMode="auto">
          <a:xfrm>
            <a:off x="6" y="-11"/>
            <a:ext cx="6095994" cy="4194796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ob esponja cual es mi nombre!? - YouTube">
            <a:extLst>
              <a:ext uri="{FF2B5EF4-FFF2-40B4-BE49-F238E27FC236}">
                <a16:creationId xmlns:a16="http://schemas.microsoft.com/office/drawing/2014/main" id="{39335892-25FF-E462-08AF-201A077AD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569"/>
          <a:stretch/>
        </p:blipFill>
        <p:spPr bwMode="auto">
          <a:xfrm>
            <a:off x="6019800" y="12"/>
            <a:ext cx="6172195" cy="4186171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sketch line">
            <a:extLst>
              <a:ext uri="{FF2B5EF4-FFF2-40B4-BE49-F238E27FC236}">
                <a16:creationId xmlns:a16="http://schemas.microsoft.com/office/drawing/2014/main" id="{28C31856-6ABF-41FD-B683-B06E5FFF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8439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97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789718-F1F2-70F5-E26D-1379605886CA}"/>
              </a:ext>
            </a:extLst>
          </p:cNvPr>
          <p:cNvSpPr txBox="1"/>
          <p:nvPr/>
        </p:nvSpPr>
        <p:spPr>
          <a:xfrm>
            <a:off x="838199" y="1843607"/>
            <a:ext cx="10156115" cy="3673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Tipos y manejo de bases de datos en R: </a:t>
            </a:r>
          </a:p>
          <a:p>
            <a:pPr marL="742950" marR="0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Bases de datos en texto plano (</a:t>
            </a:r>
            <a:r>
              <a:rPr lang="es-E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txt</a:t>
            </a: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tsv</a:t>
            </a: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csv</a:t>
            </a: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MX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+mj-lt"/>
              <a:buAutoNum type="alphaLcPeriod"/>
            </a:pP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Bases de datos en Microsoft® Excel (paquetería </a:t>
            </a:r>
            <a:r>
              <a:rPr lang="es-E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xslx</a:t>
            </a: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::)</a:t>
            </a:r>
          </a:p>
          <a:p>
            <a:pPr marL="742950" lvl="1" indent="-285750">
              <a:lnSpc>
                <a:spcPct val="200000"/>
              </a:lnSpc>
              <a:buFont typeface="+mj-lt"/>
              <a:buAutoNum type="alphaLcPeriod"/>
            </a:pPr>
            <a:r>
              <a:rPr lang="es-ES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Importación de bases de datos</a:t>
            </a:r>
            <a:endParaRPr lang="es-E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+mj-lt"/>
              <a:buAutoNum type="alphaLcPeriod"/>
            </a:pP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Formatos “largo” y “ancho” de una base de datos.</a:t>
            </a:r>
            <a:endParaRPr lang="en-MX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3ABC78-3CDD-8787-18B2-E35CCCB1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Contenido temático</a:t>
            </a:r>
          </a:p>
        </p:txBody>
      </p:sp>
    </p:spTree>
    <p:extLst>
      <p:ext uri="{BB962C8B-B14F-4D97-AF65-F5344CB8AC3E}">
        <p14:creationId xmlns:p14="http://schemas.microsoft.com/office/powerpoint/2010/main" val="50461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033B0-DC16-D4F8-8981-12D87D7FA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7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Lección 3:</a:t>
            </a:r>
            <a:br>
              <a:rPr lang="en-US" sz="37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MANIPULACIÓN DE BASES DE DATOS EN 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87107C7-F1AB-8DD7-8956-EA5EA971C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030" y="963507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El </a:t>
            </a:r>
            <a:r>
              <a:rPr lang="en-US" sz="2000" dirty="0" err="1"/>
              <a:t>cómo</a:t>
            </a:r>
            <a:r>
              <a:rPr lang="en-US" sz="2000" dirty="0"/>
              <a:t> manipular y </a:t>
            </a:r>
            <a:r>
              <a:rPr lang="en-US" sz="2000" dirty="0" err="1"/>
              <a:t>editar</a:t>
            </a:r>
            <a:r>
              <a:rPr lang="en-US" sz="2000" dirty="0"/>
              <a:t> bases de </a:t>
            </a:r>
            <a:r>
              <a:rPr lang="en-US" sz="2000" dirty="0" err="1"/>
              <a:t>datos</a:t>
            </a:r>
            <a:r>
              <a:rPr lang="en-US" sz="2000" dirty="0"/>
              <a:t> para </a:t>
            </a:r>
            <a:r>
              <a:rPr lang="en-US" sz="2000" dirty="0" err="1"/>
              <a:t>obtener</a:t>
            </a:r>
            <a:r>
              <a:rPr lang="en-US" sz="2000" dirty="0"/>
              <a:t> </a:t>
            </a:r>
            <a:r>
              <a:rPr lang="en-US" sz="2000" dirty="0" err="1"/>
              <a:t>estadísticos</a:t>
            </a:r>
            <a:r>
              <a:rPr lang="en-US" sz="2000" dirty="0"/>
              <a:t> </a:t>
            </a:r>
            <a:r>
              <a:rPr lang="en-US" sz="2000" dirty="0" err="1"/>
              <a:t>básicos</a:t>
            </a:r>
            <a:r>
              <a:rPr lang="en-US" sz="2000" dirty="0"/>
              <a:t> y posterior </a:t>
            </a:r>
            <a:r>
              <a:rPr lang="en-US" sz="2000" dirty="0" err="1"/>
              <a:t>visualización</a:t>
            </a:r>
            <a:r>
              <a:rPr lang="en-US" sz="2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3EC5A-D138-0E72-0E60-D9B65C03C0DE}"/>
              </a:ext>
            </a:extLst>
          </p:cNvPr>
          <p:cNvSpPr txBox="1"/>
          <p:nvPr/>
        </p:nvSpPr>
        <p:spPr>
          <a:xfrm>
            <a:off x="1367959" y="5392419"/>
            <a:ext cx="6250940" cy="502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 Mario Hernández-Guzmán</a:t>
            </a:r>
          </a:p>
        </p:txBody>
      </p:sp>
    </p:spTree>
    <p:extLst>
      <p:ext uri="{BB962C8B-B14F-4D97-AF65-F5344CB8AC3E}">
        <p14:creationId xmlns:p14="http://schemas.microsoft.com/office/powerpoint/2010/main" val="3112823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DF9682-6BAC-DD33-4AA9-72DC15F8E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ECBC96-9C49-2CC1-C78B-D778FCC6F9BD}"/>
              </a:ext>
            </a:extLst>
          </p:cNvPr>
          <p:cNvSpPr txBox="1"/>
          <p:nvPr/>
        </p:nvSpPr>
        <p:spPr>
          <a:xfrm>
            <a:off x="4933950" y="5900443"/>
            <a:ext cx="2518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https://r4ds.hadley.nz/</a:t>
            </a: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573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9" name="Arc 104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1FC44-AFA2-9CB7-D762-2CAB096E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diagram of a model&#10;&#10;Description automatically generated">
            <a:extLst>
              <a:ext uri="{FF2B5EF4-FFF2-40B4-BE49-F238E27FC236}">
                <a16:creationId xmlns:a16="http://schemas.microsoft.com/office/drawing/2014/main" id="{4E3E8DA1-8A9E-B2AA-3474-5538ED2F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2054235"/>
            <a:ext cx="4777381" cy="257978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E797AC-8805-E1F5-7516-0BBCFB2BB961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Funciones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summary(), str(), table(), head(), tail().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Estadísticos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básicos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dplyr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funciones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summarise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(), arrange(), y mutate()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Manejo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expresiones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regulares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(regex):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paquetería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131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30C2-A0B7-6D42-A8D1-097B6B2F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Conociendo mi base de datos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E00FF-A002-2D72-0555-231ED1625BAF}"/>
              </a:ext>
            </a:extLst>
          </p:cNvPr>
          <p:cNvSpPr txBox="1"/>
          <p:nvPr/>
        </p:nvSpPr>
        <p:spPr>
          <a:xfrm>
            <a:off x="838200" y="1794510"/>
            <a:ext cx="1051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## Visualizando mis datos dentro de R: take a look into 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&gt; summary (df)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&gt; str (df)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&gt; head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&gt; tail (df)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## Visualizando empleando operador “then” (%&gt;%):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&gt; df %&gt;% head(n = 10)</a:t>
            </a:r>
          </a:p>
        </p:txBody>
      </p:sp>
    </p:spTree>
    <p:extLst>
      <p:ext uri="{BB962C8B-B14F-4D97-AF65-F5344CB8AC3E}">
        <p14:creationId xmlns:p14="http://schemas.microsoft.com/office/powerpoint/2010/main" val="2477445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94E5B-2860-2A69-794E-5469CB17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/>
              <a:t>Estadísticos con un factor</a:t>
            </a:r>
          </a:p>
        </p:txBody>
      </p:sp>
      <p:pic>
        <p:nvPicPr>
          <p:cNvPr id="1026" name="Picture 2" descr="Media aritmética - ¿Qué es?, usos, ¿cómo calcularla? y más">
            <a:extLst>
              <a:ext uri="{FF2B5EF4-FFF2-40B4-BE49-F238E27FC236}">
                <a16:creationId xmlns:a16="http://schemas.microsoft.com/office/drawing/2014/main" id="{AB61C542-7257-7CCB-7E17-BB093DD8D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05" y="2159318"/>
            <a:ext cx="42672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andard Deviation - Formula | How to Calculate Standard Deviation?">
            <a:extLst>
              <a:ext uri="{FF2B5EF4-FFF2-40B4-BE49-F238E27FC236}">
                <a16:creationId xmlns:a16="http://schemas.microsoft.com/office/drawing/2014/main" id="{A81CA749-F758-8E59-7692-678C0699B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7" t="18129" r="2553"/>
          <a:stretch/>
        </p:blipFill>
        <p:spPr bwMode="auto">
          <a:xfrm>
            <a:off x="5061676" y="1884038"/>
            <a:ext cx="2583543" cy="25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7BA9B-267A-0334-530D-10DB7241E33D}"/>
              </a:ext>
            </a:extLst>
          </p:cNvPr>
          <p:cNvSpPr txBox="1"/>
          <p:nvPr/>
        </p:nvSpPr>
        <p:spPr>
          <a:xfrm>
            <a:off x="5061676" y="4434094"/>
            <a:ext cx="25835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SD: Measure of how widely values are dispersed from the average value (the mean)</a:t>
            </a: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5824DD-A318-257E-0F04-9B1A6269765C}"/>
              </a:ext>
            </a:extLst>
          </p:cNvPr>
          <p:cNvSpPr txBox="1"/>
          <p:nvPr/>
        </p:nvSpPr>
        <p:spPr>
          <a:xfrm>
            <a:off x="417105" y="3712964"/>
            <a:ext cx="4267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Mean/Average: a number expressing the central or typical value in a set of data. Sum of values by n samples.</a:t>
            </a: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3BA0D5-B15C-1C5C-1FE3-B742AFFA699D}"/>
              </a:ext>
            </a:extLst>
          </p:cNvPr>
          <p:cNvSpPr txBox="1"/>
          <p:nvPr/>
        </p:nvSpPr>
        <p:spPr>
          <a:xfrm>
            <a:off x="8152965" y="4359295"/>
            <a:ext cx="31795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SEM: equation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quantifies how larger samples produce more precise estimates.</a:t>
            </a: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967EC6-1DB3-406E-88BF-184C83B94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590" y="1884038"/>
            <a:ext cx="3266186" cy="244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1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9097-F90E-FD69-6FED-D25E3372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Calculando la media, SD, SEM</a:t>
            </a:r>
          </a:p>
        </p:txBody>
      </p:sp>
      <p:pic>
        <p:nvPicPr>
          <p:cNvPr id="2050" name="Picture 2" descr="Data Science Example - Iris dataset">
            <a:extLst>
              <a:ext uri="{FF2B5EF4-FFF2-40B4-BE49-F238E27FC236}">
                <a16:creationId xmlns:a16="http://schemas.microsoft.com/office/drawing/2014/main" id="{61FC100B-4B46-1834-E1DF-3F926230C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857" y="1850863"/>
            <a:ext cx="7286171" cy="272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493B0D-6F18-4D12-5B83-04478B4F62AC}"/>
              </a:ext>
            </a:extLst>
          </p:cNvPr>
          <p:cNvSpPr txBox="1"/>
          <p:nvPr/>
        </p:nvSpPr>
        <p:spPr>
          <a:xfrm>
            <a:off x="696687" y="2090057"/>
            <a:ext cx="174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 utils::data(iris)</a:t>
            </a: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7C14F-04CD-1B1F-B6B0-11F3B369E149}"/>
              </a:ext>
            </a:extLst>
          </p:cNvPr>
          <p:cNvSpPr txBox="1"/>
          <p:nvPr/>
        </p:nvSpPr>
        <p:spPr>
          <a:xfrm>
            <a:off x="273594" y="4736711"/>
            <a:ext cx="827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en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./scripts/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04_Estadisticos_un_factor.R</a:t>
            </a:r>
            <a:endParaRPr kumimoji="0" lang="en-MX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656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1FE8-48B1-8A02-7F27-0EBC072B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MX" dirty="0"/>
              <a:t>onociendo la base de datos “iris”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66DD8-D006-6862-72FF-11EBE28A8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81864"/>
            <a:ext cx="7772400" cy="4780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4BEBA-CEAD-C3DC-605B-2413EC140437}"/>
              </a:ext>
            </a:extLst>
          </p:cNvPr>
          <p:cNvSpPr txBox="1"/>
          <p:nvPr/>
        </p:nvSpPr>
        <p:spPr>
          <a:xfrm>
            <a:off x="6094096" y="648866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./scripts/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06_Estadisticos_uno_dos_factores_Renv.R</a:t>
            </a: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398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90D81-9550-7865-774A-A33011D39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606" y="1277357"/>
            <a:ext cx="3555877" cy="2844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9E633F-2B47-71AF-F3D9-F3A2B38E7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83" y="1141277"/>
            <a:ext cx="6606471" cy="457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4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R Memes for Statistical Fiends (@rstatsmemes) / Twitter">
            <a:extLst>
              <a:ext uri="{FF2B5EF4-FFF2-40B4-BE49-F238E27FC236}">
                <a16:creationId xmlns:a16="http://schemas.microsoft.com/office/drawing/2014/main" id="{17AD7120-C9E9-0958-6695-3C48FA2EA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6272" y="1034821"/>
            <a:ext cx="3794773" cy="478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42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765CE-3507-59C6-2255-E00D202C5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Base de datos</a:t>
            </a:r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252FD7-E6A1-99FA-78C2-3954514A1755}"/>
              </a:ext>
            </a:extLst>
          </p:cNvPr>
          <p:cNvSpPr txBox="1"/>
          <p:nvPr/>
        </p:nvSpPr>
        <p:spPr>
          <a:xfrm>
            <a:off x="572493" y="2071316"/>
            <a:ext cx="6713552" cy="2374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Almacenamiento</a:t>
            </a:r>
            <a:r>
              <a:rPr lang="en-US" sz="2200" dirty="0"/>
              <a:t> de </a:t>
            </a:r>
            <a:r>
              <a:rPr lang="en-US" sz="2200" dirty="0" err="1"/>
              <a:t>datos</a:t>
            </a:r>
            <a:r>
              <a:rPr lang="en-US" sz="2200" dirty="0"/>
              <a:t> </a:t>
            </a:r>
            <a:r>
              <a:rPr lang="en-US" sz="2200" dirty="0" err="1"/>
              <a:t>estructurados</a:t>
            </a:r>
            <a:r>
              <a:rPr lang="en-US" sz="2200" dirty="0"/>
              <a:t>. 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Datos</a:t>
            </a:r>
            <a:r>
              <a:rPr lang="en-US" sz="2200" dirty="0"/>
              <a:t> </a:t>
            </a:r>
            <a:r>
              <a:rPr lang="en-US" sz="2200" dirty="0" err="1"/>
              <a:t>estructurados</a:t>
            </a:r>
            <a:r>
              <a:rPr lang="en-US" sz="2200" dirty="0"/>
              <a:t> con un </a:t>
            </a:r>
            <a:r>
              <a:rPr lang="en-US" sz="2200" dirty="0" err="1"/>
              <a:t>contexto</a:t>
            </a:r>
            <a:r>
              <a:rPr lang="en-US" sz="2200" dirty="0"/>
              <a:t>: </a:t>
            </a:r>
            <a:r>
              <a:rPr lang="en-US" sz="2200" dirty="0" err="1"/>
              <a:t>númerica</a:t>
            </a:r>
            <a:r>
              <a:rPr lang="en-US" sz="2200" dirty="0"/>
              <a:t> (matrix) </a:t>
            </a:r>
            <a:r>
              <a:rPr lang="en-US" sz="2200" dirty="0" err="1"/>
              <a:t>ó</a:t>
            </a:r>
            <a:r>
              <a:rPr lang="en-US" sz="2200" dirty="0"/>
              <a:t> </a:t>
            </a:r>
            <a:r>
              <a:rPr lang="en-US" sz="2200" b="1" dirty="0" err="1"/>
              <a:t>mixta</a:t>
            </a:r>
            <a:r>
              <a:rPr lang="en-US" sz="2200" b="1" dirty="0"/>
              <a:t> (</a:t>
            </a:r>
            <a:r>
              <a:rPr lang="en-US" sz="2200" b="1" dirty="0" err="1"/>
              <a:t>valores</a:t>
            </a:r>
            <a:r>
              <a:rPr lang="en-US" sz="2200" b="1" dirty="0"/>
              <a:t> y </a:t>
            </a:r>
            <a:r>
              <a:rPr lang="en-US" sz="2200" b="1" dirty="0" err="1"/>
              <a:t>caracteres</a:t>
            </a:r>
            <a:r>
              <a:rPr lang="en-US" sz="2200" b="1" dirty="0"/>
              <a:t>)</a:t>
            </a:r>
            <a:r>
              <a:rPr lang="en-US" sz="2200" dirty="0"/>
              <a:t>.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074" name="Picture 2" descr="Base de datos - Qué es, definición y concepto">
            <a:extLst>
              <a:ext uri="{FF2B5EF4-FFF2-40B4-BE49-F238E27FC236}">
                <a16:creationId xmlns:a16="http://schemas.microsoft.com/office/drawing/2014/main" id="{8359E859-BB5B-0772-6590-5634F6B00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r="4365" b="-1"/>
          <a:stretch/>
        </p:blipFill>
        <p:spPr bwMode="auto">
          <a:xfrm>
            <a:off x="8628492" y="3905729"/>
            <a:ext cx="1271786" cy="132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CBI Taxonomy: a comprehensive update on curation, resources and tools. -  Abstract - Europe PMC">
            <a:hlinkClick r:id="rId3"/>
            <a:extLst>
              <a:ext uri="{FF2B5EF4-FFF2-40B4-BE49-F238E27FC236}">
                <a16:creationId xmlns:a16="http://schemas.microsoft.com/office/drawing/2014/main" id="{D4D091EE-FE22-7235-90D0-97A185AF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962" y="1883401"/>
            <a:ext cx="2759760" cy="171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259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DDF0-7633-0224-68D1-4A18538F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</a:t>
            </a:r>
            <a:r>
              <a:rPr lang="en-MX" i="1" dirty="0"/>
              <a:t>ata frame</a:t>
            </a:r>
            <a:r>
              <a:rPr lang="en-MX" dirty="0"/>
              <a:t> in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EA979B-EE80-75A6-3F2A-A58E81336837}"/>
              </a:ext>
            </a:extLst>
          </p:cNvPr>
          <p:cNvSpPr txBox="1"/>
          <p:nvPr/>
        </p:nvSpPr>
        <p:spPr>
          <a:xfrm>
            <a:off x="838200" y="1808592"/>
            <a:ext cx="104358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Data-frame: </a:t>
            </a:r>
            <a:r>
              <a:rPr lang="en-US" dirty="0" err="1"/>
              <a:t>objeto</a:t>
            </a:r>
            <a:r>
              <a:rPr lang="en-US" dirty="0"/>
              <a:t> bi-dimensional (</a:t>
            </a:r>
            <a:r>
              <a:rPr lang="en-US" dirty="0" err="1"/>
              <a:t>filas</a:t>
            </a:r>
            <a:r>
              <a:rPr lang="en-US" dirty="0"/>
              <a:t> y </a:t>
            </a:r>
            <a:r>
              <a:rPr lang="en-US" dirty="0" err="1"/>
              <a:t>columnas</a:t>
            </a:r>
            <a:r>
              <a:rPr lang="en-US" dirty="0"/>
              <a:t>) que </a:t>
            </a:r>
            <a:r>
              <a:rPr lang="en-US" dirty="0" err="1"/>
              <a:t>contenienen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dirty="0" err="1"/>
              <a:t>registros</a:t>
            </a:r>
            <a:r>
              <a:rPr lang="en-US" dirty="0"/>
              <a:t>) </a:t>
            </a:r>
            <a:r>
              <a:rPr lang="en-US" dirty="0" err="1"/>
              <a:t>numéricos</a:t>
            </a:r>
            <a:r>
              <a:rPr lang="en-US" dirty="0"/>
              <a:t> y </a:t>
            </a:r>
            <a:r>
              <a:rPr lang="en-US" dirty="0" err="1"/>
              <a:t>texto</a:t>
            </a:r>
            <a:r>
              <a:rPr lang="en-US" dirty="0"/>
              <a:t> (</a:t>
            </a:r>
            <a:r>
              <a:rPr lang="en-US" dirty="0" err="1"/>
              <a:t>metadatos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Matrix: </a:t>
            </a:r>
            <a:r>
              <a:rPr lang="en-US" dirty="0" err="1"/>
              <a:t>objeto</a:t>
            </a:r>
            <a:r>
              <a:rPr lang="en-US" dirty="0"/>
              <a:t> bidimensional </a:t>
            </a:r>
            <a:r>
              <a:rPr lang="en-US" dirty="0" err="1"/>
              <a:t>númerico</a:t>
            </a:r>
            <a:r>
              <a:rPr lang="en-US" dirty="0"/>
              <a:t>.</a:t>
            </a:r>
            <a:endParaRPr lang="en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DC5F0-CC2E-92FC-C39F-18E1860F8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370" y="3894800"/>
            <a:ext cx="4353218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7B7BE8-FC5C-4272-E559-93DA8932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196" y="3894800"/>
            <a:ext cx="4313522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9D869F-B92F-862A-6BF8-C277AEF3D2DD}"/>
              </a:ext>
            </a:extLst>
          </p:cNvPr>
          <p:cNvSpPr txBox="1"/>
          <p:nvPr/>
        </p:nvSpPr>
        <p:spPr>
          <a:xfrm>
            <a:off x="7744609" y="6488668"/>
            <a:ext cx="444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X" dirty="0">
                <a:hlinkClick r:id="rId4"/>
              </a:rPr>
              <a:t>Douglas et al. (2023)</a:t>
            </a:r>
            <a:endParaRPr lang="en-MX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1E02178-FD31-6C31-D71B-AF0C17A350EB}"/>
              </a:ext>
            </a:extLst>
          </p:cNvPr>
          <p:cNvSpPr/>
          <p:nvPr/>
        </p:nvSpPr>
        <p:spPr>
          <a:xfrm>
            <a:off x="6294316" y="2703285"/>
            <a:ext cx="1948543" cy="7257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dirty="0">
                <a:solidFill>
                  <a:schemeClr val="tx1"/>
                </a:solidFill>
              </a:rPr>
              <a:t>Columnas o “variables”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AB5F86-E971-B1E7-B389-B4F5C9D09D30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268588" y="3429000"/>
            <a:ext cx="2307369" cy="85555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DB9EF0-5C0A-B871-C955-874B41368AE3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823057" y="3429000"/>
            <a:ext cx="2445531" cy="73420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FECCFB-8BA4-88EF-A193-6820BC23C34A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268588" y="3429000"/>
            <a:ext cx="1563444" cy="89469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BE3C591-3A1F-8250-D533-321A634590C9}"/>
              </a:ext>
            </a:extLst>
          </p:cNvPr>
          <p:cNvSpPr/>
          <p:nvPr/>
        </p:nvSpPr>
        <p:spPr>
          <a:xfrm>
            <a:off x="147645" y="4967323"/>
            <a:ext cx="1787178" cy="7257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dirty="0">
                <a:solidFill>
                  <a:schemeClr val="tx1"/>
                </a:solidFill>
              </a:rPr>
              <a:t>Filas u “observaciones”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11C4D3-5082-1DD9-CCE6-9F5C99B298F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041234" y="4518212"/>
            <a:ext cx="2046211" cy="449111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8D37FC-2305-D509-0DFF-719A2960F909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041234" y="4742767"/>
            <a:ext cx="1960150" cy="224556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5EC12-34C8-2F6F-153C-776F450D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</a:t>
            </a:r>
            <a:r>
              <a:rPr lang="en-MX" dirty="0"/>
              <a:t>ataframes in R</a:t>
            </a:r>
          </a:p>
        </p:txBody>
      </p:sp>
      <p:pic>
        <p:nvPicPr>
          <p:cNvPr id="3" name="Picture 2" descr="A picture containing tool, wrench&#10;&#10;Description automatically generated">
            <a:extLst>
              <a:ext uri="{FF2B5EF4-FFF2-40B4-BE49-F238E27FC236}">
                <a16:creationId xmlns:a16="http://schemas.microsoft.com/office/drawing/2014/main" id="{336FF4A1-ECD8-F1A9-564C-5CFDE7457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38604"/>
            <a:ext cx="10905066" cy="27807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618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sta superior de cubos conectados con líneas negras">
            <a:extLst>
              <a:ext uri="{FF2B5EF4-FFF2-40B4-BE49-F238E27FC236}">
                <a16:creationId xmlns:a16="http://schemas.microsoft.com/office/drawing/2014/main" id="{D00E54E7-2DAD-EF90-C09C-3C874E98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175C2-3AA2-B569-B309-F69F8D6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Texto</a:t>
            </a:r>
            <a:r>
              <a:rPr lang="en-US" sz="4800" dirty="0"/>
              <a:t> </a:t>
            </a:r>
            <a:r>
              <a:rPr lang="en-US" sz="4800"/>
              <a:t>plano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FCFF6-2F43-511D-460B-E044E3CCC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simple,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sencillo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 text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Archivo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extesión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*.txt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208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grapher Recreates Spider-Man Meme with Spider-Man Actors | PetaPixel">
            <a:extLst>
              <a:ext uri="{FF2B5EF4-FFF2-40B4-BE49-F238E27FC236}">
                <a16:creationId xmlns:a16="http://schemas.microsoft.com/office/drawing/2014/main" id="{3BDA55CE-3507-F159-17AD-DCCEC3A17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" r="2" b="8040"/>
          <a:stretch/>
        </p:blipFill>
        <p:spPr bwMode="auto"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038" name="Freeform: Shape 103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1" name="Freeform: Shape 103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5" name="Group 103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036" name="Freeform: Shape 103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Freeform: Shape 103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41AB23-0186-4D3C-D69E-F5E48F8CA644}"/>
              </a:ext>
            </a:extLst>
          </p:cNvPr>
          <p:cNvSpPr txBox="1"/>
          <p:nvPr/>
        </p:nvSpPr>
        <p:spPr>
          <a:xfrm>
            <a:off x="4974985" y="3794760"/>
            <a:ext cx="1242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4400" b="1" dirty="0">
                <a:solidFill>
                  <a:schemeClr val="bg1"/>
                </a:solidFill>
              </a:rPr>
              <a:t>CSV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C5C9E-4BBB-28DF-E3C6-062F07B071F9}"/>
              </a:ext>
            </a:extLst>
          </p:cNvPr>
          <p:cNvSpPr txBox="1"/>
          <p:nvPr/>
        </p:nvSpPr>
        <p:spPr>
          <a:xfrm>
            <a:off x="8140191" y="1515931"/>
            <a:ext cx="9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4400" b="1" dirty="0">
                <a:solidFill>
                  <a:schemeClr val="bg1"/>
                </a:solidFill>
              </a:rPr>
              <a:t>txt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0F863-D101-92D8-7CA5-2BF1A6AA57FC}"/>
              </a:ext>
            </a:extLst>
          </p:cNvPr>
          <p:cNvSpPr txBox="1"/>
          <p:nvPr/>
        </p:nvSpPr>
        <p:spPr>
          <a:xfrm>
            <a:off x="10204994" y="3157504"/>
            <a:ext cx="961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4400" b="1" dirty="0">
                <a:solidFill>
                  <a:schemeClr val="bg1"/>
                </a:solidFill>
              </a:rPr>
              <a:t>tsv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D3F4D-CA1E-5900-42ED-6543FE00AF29}"/>
              </a:ext>
            </a:extLst>
          </p:cNvPr>
          <p:cNvSpPr txBox="1"/>
          <p:nvPr/>
        </p:nvSpPr>
        <p:spPr>
          <a:xfrm>
            <a:off x="0" y="1151068"/>
            <a:ext cx="40771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## csv: </a:t>
            </a:r>
            <a:r>
              <a:rPr lang="en-US" dirty="0" err="1">
                <a:solidFill>
                  <a:schemeClr val="bg1"/>
                </a:solidFill>
              </a:rPr>
              <a:t>valores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separados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por</a:t>
            </a:r>
            <a:r>
              <a:rPr lang="en-US" dirty="0">
                <a:solidFill>
                  <a:schemeClr val="bg1"/>
                </a:solidFill>
              </a:rPr>
              <a:t> coma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3</a:t>
            </a:r>
            <a:r>
              <a:rPr lang="en-MX" dirty="0">
                <a:solidFill>
                  <a:schemeClr val="bg1"/>
                </a:solidFill>
              </a:rPr>
              <a:t>,2,3,20,40</a:t>
            </a:r>
          </a:p>
          <a:p>
            <a:endParaRPr lang="en-MX" dirty="0">
              <a:solidFill>
                <a:schemeClr val="bg1"/>
              </a:solidFill>
            </a:endParaRPr>
          </a:p>
          <a:p>
            <a:r>
              <a:rPr lang="en-MX" dirty="0">
                <a:solidFill>
                  <a:schemeClr val="bg1"/>
                </a:solidFill>
              </a:rPr>
              <a:t>## tsv:  valor separado por tabulaciones</a:t>
            </a:r>
          </a:p>
          <a:p>
            <a:endParaRPr lang="en-MX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3\</a:t>
            </a:r>
            <a:r>
              <a:rPr lang="en-MX" dirty="0">
                <a:solidFill>
                  <a:schemeClr val="bg1"/>
                </a:solidFill>
              </a:rPr>
              <a:t>t2\t3\t20,\t40</a:t>
            </a:r>
          </a:p>
          <a:p>
            <a:endParaRPr lang="en-MX" dirty="0">
              <a:solidFill>
                <a:schemeClr val="bg1"/>
              </a:solidFill>
            </a:endParaRPr>
          </a:p>
          <a:p>
            <a:r>
              <a:rPr lang="en-MX" dirty="0">
                <a:solidFill>
                  <a:schemeClr val="bg1"/>
                </a:solidFill>
              </a:rPr>
              <a:t>## txt: valor separado por espacio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3 2 3 20 40</a:t>
            </a:r>
            <a:endParaRPr lang="en-MX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68F25-658C-6607-EAFC-EDD279C97EED}"/>
              </a:ext>
            </a:extLst>
          </p:cNvPr>
          <p:cNvSpPr txBox="1"/>
          <p:nvPr/>
        </p:nvSpPr>
        <p:spPr>
          <a:xfrm>
            <a:off x="129092" y="4744122"/>
            <a:ext cx="4077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>
                <a:solidFill>
                  <a:schemeClr val="bg1"/>
                </a:solidFill>
              </a:rPr>
              <a:t>Nota 1: Lo importante es identicarlos, no necesariamente su extensión.</a:t>
            </a:r>
          </a:p>
          <a:p>
            <a:endParaRPr lang="en-MX" dirty="0">
              <a:solidFill>
                <a:schemeClr val="bg1"/>
              </a:solidFill>
            </a:endParaRPr>
          </a:p>
          <a:p>
            <a:r>
              <a:rPr lang="en-MX" dirty="0">
                <a:solidFill>
                  <a:schemeClr val="bg1"/>
                </a:solidFill>
              </a:rPr>
              <a:t>Nota 2: Es importante respetar la extensión para un manejo sencillo.</a:t>
            </a:r>
          </a:p>
        </p:txBody>
      </p:sp>
    </p:spTree>
    <p:extLst>
      <p:ext uri="{BB962C8B-B14F-4D97-AF65-F5344CB8AC3E}">
        <p14:creationId xmlns:p14="http://schemas.microsoft.com/office/powerpoint/2010/main" val="298120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F132-8E20-0510-23EA-55830EAA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</a:t>
            </a:r>
            <a:r>
              <a:rPr lang="en-MX" dirty="0"/>
              <a:t>ctividad: identificar bases de datos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8BA10-651B-4C3F-0A1F-B02F815DE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Primero, define qué software usar para abrir tu base de datos.</a:t>
            </a:r>
          </a:p>
          <a:p>
            <a:r>
              <a:rPr lang="en-MX" dirty="0"/>
              <a:t>Pregunta: ¿Por qué no usar siempre </a:t>
            </a:r>
            <a:r>
              <a:rPr lang="en-MX" i="1" dirty="0"/>
              <a:t>Microsoft® Excel</a:t>
            </a:r>
            <a:r>
              <a:rPr lang="en-MX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3101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51DA5F3-94AE-F9C4-9678-92B6F0F53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33" y="402772"/>
            <a:ext cx="9517135" cy="6052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594EF4-3612-6640-B180-5947C3182A14}"/>
              </a:ext>
            </a:extLst>
          </p:cNvPr>
          <p:cNvSpPr txBox="1"/>
          <p:nvPr/>
        </p:nvSpPr>
        <p:spPr>
          <a:xfrm>
            <a:off x="7677374" y="6488668"/>
            <a:ext cx="4514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https://doi.org/10.1371/journal.pcbi.1008984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684492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5598</TotalTime>
  <Words>929</Words>
  <Application>Microsoft Macintosh PowerPoint</Application>
  <PresentationFormat>Widescreen</PresentationFormat>
  <Paragraphs>119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Office Theme</vt:lpstr>
      <vt:lpstr>MANEJO DE BASES DE DATOS EN R</vt:lpstr>
      <vt:lpstr>Contenido temático</vt:lpstr>
      <vt:lpstr>Base de datos</vt:lpstr>
      <vt:lpstr>Data frame in R</vt:lpstr>
      <vt:lpstr>Dataframes in R</vt:lpstr>
      <vt:lpstr>Texto plano </vt:lpstr>
      <vt:lpstr>PowerPoint Presentation</vt:lpstr>
      <vt:lpstr>Actividad: identificar bases de datos</vt:lpstr>
      <vt:lpstr>PowerPoint Presentation</vt:lpstr>
      <vt:lpstr>PowerPoint Presentation</vt:lpstr>
      <vt:lpstr>csv or tsv or txt: all in one</vt:lpstr>
      <vt:lpstr>Importar de bases de datos en R</vt:lpstr>
      <vt:lpstr>¿Cuántas maneras hay de importar datos a R?</vt:lpstr>
      <vt:lpstr>PowerPoint Presentation</vt:lpstr>
      <vt:lpstr>¿Cuántas maneras hay de importar datos a R?</vt:lpstr>
      <vt:lpstr>¿Cuántas maneras hay de importar datos a R?</vt:lpstr>
      <vt:lpstr>Interconversión: de csv a tsv y vice-versa</vt:lpstr>
      <vt:lpstr>Usando R: interconvertir formatos</vt:lpstr>
      <vt:lpstr>¿Alguna duda? ¡Receso 30 min!</vt:lpstr>
      <vt:lpstr>Lección 3: MANIPULACIÓN DE BASES DE DATOS EN R</vt:lpstr>
      <vt:lpstr>PowerPoint Presentation</vt:lpstr>
      <vt:lpstr>Overview</vt:lpstr>
      <vt:lpstr>Conociendo mi base de datos</vt:lpstr>
      <vt:lpstr>Estadísticos con un factor</vt:lpstr>
      <vt:lpstr>Calculando la media, SD, SEM</vt:lpstr>
      <vt:lpstr>Conociendo la base de datos “iris”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LECCION 2: MANEJO DE BASES DE DATOS EN R/Rstudio (Posit™)</dc:title>
  <dc:creator>Mario Hernández-Guzmán</dc:creator>
  <cp:lastModifiedBy>Mario Hernández-Guzmán</cp:lastModifiedBy>
  <cp:revision>43</cp:revision>
  <dcterms:created xsi:type="dcterms:W3CDTF">2023-06-03T22:08:03Z</dcterms:created>
  <dcterms:modified xsi:type="dcterms:W3CDTF">2023-08-10T05:55:20Z</dcterms:modified>
</cp:coreProperties>
</file>